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Roboto Slab"/>
      <p:regular r:id="rId12"/>
      <p:bold r:id="rId13"/>
    </p:embeddedFont>
    <p:embeddedFont>
      <p:font typeface="Nunito"/>
      <p:regular r:id="rId14"/>
      <p:bold r:id="rId15"/>
      <p:italic r:id="rId16"/>
      <p:boldItalic r:id="rId17"/>
    </p:embeddedFont>
    <p:embeddedFont>
      <p:font typeface="Roboto Slab Regular"/>
      <p:bold r:id="rId18"/>
    </p:embeddedFont>
    <p:embeddedFont>
      <p:font typeface="Merriweather"/>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bold.fntdata"/><Relationship Id="rId11" Type="http://schemas.openxmlformats.org/officeDocument/2006/relationships/slide" Target="slides/slide6.xml"/><Relationship Id="rId22" Type="http://schemas.openxmlformats.org/officeDocument/2006/relationships/font" Target="fonts/Merriweather-boldItalic.fntdata"/><Relationship Id="rId10" Type="http://schemas.openxmlformats.org/officeDocument/2006/relationships/slide" Target="slides/slide5.xml"/><Relationship Id="rId21" Type="http://schemas.openxmlformats.org/officeDocument/2006/relationships/font" Target="fonts/Merriweather-italic.fntdata"/><Relationship Id="rId13" Type="http://schemas.openxmlformats.org/officeDocument/2006/relationships/font" Target="fonts/RobotoSlab-bold.fntdata"/><Relationship Id="rId12" Type="http://schemas.openxmlformats.org/officeDocument/2006/relationships/font" Target="fonts/RobotoSlab-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19" Type="http://schemas.openxmlformats.org/officeDocument/2006/relationships/font" Target="fonts/Merriweather-regular.fntdata"/><Relationship Id="rId6" Type="http://schemas.openxmlformats.org/officeDocument/2006/relationships/slide" Target="slides/slide1.xml"/><Relationship Id="rId18" Type="http://schemas.openxmlformats.org/officeDocument/2006/relationships/font" Target="fonts/RobotoSlabRegular-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8f6108dcbd_1_4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8f6108dcbd_1_4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92bd235a85_0_2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92bd235a85_0_2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92bd235a85_0_2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92bd235a85_0_2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92bd235a85_0_2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92bd235a85_0_2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92bd235a85_0_2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92bd235a85_0_2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2090700" y="1189575"/>
            <a:ext cx="4962600" cy="128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999999"/>
                </a:solidFill>
                <a:latin typeface="Nunito"/>
                <a:ea typeface="Nunito"/>
                <a:cs typeface="Nunito"/>
                <a:sym typeface="Nunito"/>
              </a:rPr>
              <a:t>An Introduction to</a:t>
            </a:r>
            <a:r>
              <a:rPr lang="en" sz="2400">
                <a:solidFill>
                  <a:srgbClr val="999999"/>
                </a:solidFill>
                <a:latin typeface="Nunito"/>
                <a:ea typeface="Nunito"/>
                <a:cs typeface="Nunito"/>
                <a:sym typeface="Nunito"/>
              </a:rPr>
              <a:t> </a:t>
            </a:r>
            <a:endParaRPr sz="2400">
              <a:solidFill>
                <a:srgbClr val="999999"/>
              </a:solidFill>
              <a:latin typeface="Nunito"/>
              <a:ea typeface="Nunito"/>
              <a:cs typeface="Nunito"/>
              <a:sym typeface="Nunito"/>
            </a:endParaRPr>
          </a:p>
          <a:p>
            <a:pPr indent="0" lvl="0" marL="0" rtl="0" algn="ctr">
              <a:spcBef>
                <a:spcPts val="0"/>
              </a:spcBef>
              <a:spcAft>
                <a:spcPts val="0"/>
              </a:spcAft>
              <a:buNone/>
            </a:pPr>
            <a:r>
              <a:rPr lang="en" sz="4600">
                <a:solidFill>
                  <a:schemeClr val="dk2"/>
                </a:solidFill>
                <a:latin typeface="Roboto Slab Regular"/>
                <a:ea typeface="Roboto Slab Regular"/>
                <a:cs typeface="Roboto Slab Regular"/>
                <a:sym typeface="Roboto Slab Regular"/>
              </a:rPr>
              <a:t>Google Ads</a:t>
            </a:r>
            <a:endParaRPr sz="4600">
              <a:solidFill>
                <a:schemeClr val="dk2"/>
              </a:solidFill>
              <a:latin typeface="Roboto Slab Regular"/>
              <a:ea typeface="Roboto Slab Regular"/>
              <a:cs typeface="Roboto Slab Regular"/>
              <a:sym typeface="Roboto Slab Regular"/>
            </a:endParaRPr>
          </a:p>
        </p:txBody>
      </p:sp>
      <p:pic>
        <p:nvPicPr>
          <p:cNvPr id="129" name="Google Shape;129;p13"/>
          <p:cNvPicPr preferRelativeResize="0"/>
          <p:nvPr/>
        </p:nvPicPr>
        <p:blipFill>
          <a:blip r:embed="rId3">
            <a:alphaModFix/>
          </a:blip>
          <a:stretch>
            <a:fillRect/>
          </a:stretch>
        </p:blipFill>
        <p:spPr>
          <a:xfrm>
            <a:off x="3930750" y="2472075"/>
            <a:ext cx="1282500" cy="1282500"/>
          </a:xfrm>
          <a:prstGeom prst="rect">
            <a:avLst/>
          </a:prstGeom>
          <a:noFill/>
          <a:ln>
            <a:noFill/>
          </a:ln>
        </p:spPr>
      </p:pic>
      <p:pic>
        <p:nvPicPr>
          <p:cNvPr id="130" name="Google Shape;130;p13"/>
          <p:cNvPicPr preferRelativeResize="0"/>
          <p:nvPr/>
        </p:nvPicPr>
        <p:blipFill>
          <a:blip r:embed="rId4">
            <a:alphaModFix/>
          </a:blip>
          <a:stretch>
            <a:fillRect/>
          </a:stretch>
        </p:blipFill>
        <p:spPr>
          <a:xfrm>
            <a:off x="7053300" y="202175"/>
            <a:ext cx="1876699" cy="145017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id="135" name="Google Shape;135;p14"/>
          <p:cNvPicPr preferRelativeResize="0"/>
          <p:nvPr/>
        </p:nvPicPr>
        <p:blipFill>
          <a:blip r:embed="rId3">
            <a:alphaModFix/>
          </a:blip>
          <a:stretch>
            <a:fillRect/>
          </a:stretch>
        </p:blipFill>
        <p:spPr>
          <a:xfrm>
            <a:off x="7053300" y="202175"/>
            <a:ext cx="1876699" cy="1450177"/>
          </a:xfrm>
          <a:prstGeom prst="rect">
            <a:avLst/>
          </a:prstGeom>
          <a:noFill/>
          <a:ln>
            <a:noFill/>
          </a:ln>
        </p:spPr>
      </p:pic>
      <p:sp>
        <p:nvSpPr>
          <p:cNvPr id="136" name="Google Shape;136;p14"/>
          <p:cNvSpPr txBox="1"/>
          <p:nvPr>
            <p:ph type="title"/>
          </p:nvPr>
        </p:nvSpPr>
        <p:spPr>
          <a:xfrm>
            <a:off x="819150" y="611063"/>
            <a:ext cx="7505700" cy="632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Roboto Slab"/>
                <a:ea typeface="Roboto Slab"/>
                <a:cs typeface="Roboto Slab"/>
                <a:sym typeface="Roboto Slab"/>
              </a:rPr>
              <a:t>What is it?</a:t>
            </a:r>
            <a:endParaRPr b="1">
              <a:solidFill>
                <a:schemeClr val="dk2"/>
              </a:solidFill>
              <a:latin typeface="Roboto Slab"/>
              <a:ea typeface="Roboto Slab"/>
              <a:cs typeface="Roboto Slab"/>
              <a:sym typeface="Roboto Slab"/>
            </a:endParaRPr>
          </a:p>
        </p:txBody>
      </p:sp>
      <p:sp>
        <p:nvSpPr>
          <p:cNvPr id="137" name="Google Shape;137;p14"/>
          <p:cNvSpPr txBox="1"/>
          <p:nvPr>
            <p:ph idx="1" type="body"/>
          </p:nvPr>
        </p:nvSpPr>
        <p:spPr>
          <a:xfrm>
            <a:off x="819150" y="1286625"/>
            <a:ext cx="7324200" cy="3416400"/>
          </a:xfrm>
          <a:prstGeom prst="rect">
            <a:avLst/>
          </a:prstGeom>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000000"/>
              </a:buClr>
              <a:buSzPts val="1200"/>
              <a:buFont typeface="Merriweather"/>
              <a:buChar char="●"/>
            </a:pPr>
            <a:r>
              <a:rPr lang="en" sz="1200">
                <a:solidFill>
                  <a:srgbClr val="000000"/>
                </a:solidFill>
                <a:latin typeface="Merriweather"/>
                <a:ea typeface="Merriweather"/>
                <a:cs typeface="Merriweather"/>
                <a:sym typeface="Merriweather"/>
              </a:rPr>
              <a:t>Google Ads is an online advertising platform developed by Google.</a:t>
            </a:r>
            <a:endParaRPr sz="1200">
              <a:solidFill>
                <a:srgbClr val="000000"/>
              </a:solidFill>
              <a:latin typeface="Merriweather"/>
              <a:ea typeface="Merriweather"/>
              <a:cs typeface="Merriweather"/>
              <a:sym typeface="Merriweather"/>
            </a:endParaRPr>
          </a:p>
          <a:p>
            <a:pPr indent="-304800" lvl="0" marL="457200" rtl="0" algn="l">
              <a:lnSpc>
                <a:spcPct val="150000"/>
              </a:lnSpc>
              <a:spcBef>
                <a:spcPts val="0"/>
              </a:spcBef>
              <a:spcAft>
                <a:spcPts val="0"/>
              </a:spcAft>
              <a:buClr>
                <a:srgbClr val="000000"/>
              </a:buClr>
              <a:buSzPts val="1200"/>
              <a:buFont typeface="Merriweather"/>
              <a:buChar char="●"/>
            </a:pPr>
            <a:r>
              <a:rPr lang="en" sz="1200">
                <a:solidFill>
                  <a:srgbClr val="000000"/>
                </a:solidFill>
                <a:latin typeface="Merriweather"/>
                <a:ea typeface="Merriweather"/>
                <a:cs typeface="Merriweather"/>
                <a:sym typeface="Merriweather"/>
              </a:rPr>
              <a:t>It places ads on the results pages of search engines and non-search websites, apps, and videos.</a:t>
            </a:r>
            <a:endParaRPr sz="1200">
              <a:solidFill>
                <a:srgbClr val="000000"/>
              </a:solidFill>
              <a:latin typeface="Merriweather"/>
              <a:ea typeface="Merriweather"/>
              <a:cs typeface="Merriweather"/>
              <a:sym typeface="Merriweather"/>
            </a:endParaRPr>
          </a:p>
          <a:p>
            <a:pPr indent="-298450" lvl="0" marL="457200" rtl="0" algn="l">
              <a:lnSpc>
                <a:spcPct val="150000"/>
              </a:lnSpc>
              <a:spcBef>
                <a:spcPts val="0"/>
              </a:spcBef>
              <a:spcAft>
                <a:spcPts val="0"/>
              </a:spcAft>
              <a:buClr>
                <a:srgbClr val="000000"/>
              </a:buClr>
              <a:buSzPts val="1100"/>
              <a:buFont typeface="Merriweather"/>
              <a:buChar char="●"/>
            </a:pPr>
            <a:r>
              <a:rPr lang="en" sz="1200">
                <a:solidFill>
                  <a:srgbClr val="000000"/>
                </a:solidFill>
                <a:latin typeface="Merriweather"/>
                <a:ea typeface="Merriweather"/>
                <a:cs typeface="Merriweather"/>
                <a:sym typeface="Merriweather"/>
              </a:rPr>
              <a:t>It provides immediate results using paid search instead of waiting for your website to to work its way up the rankings organically</a:t>
            </a:r>
            <a:r>
              <a:rPr lang="en" sz="1000">
                <a:solidFill>
                  <a:srgbClr val="000000"/>
                </a:solidFill>
                <a:latin typeface="Merriweather"/>
                <a:ea typeface="Merriweather"/>
                <a:cs typeface="Merriweather"/>
                <a:sym typeface="Merriweather"/>
              </a:rPr>
              <a:t>.</a:t>
            </a:r>
            <a:endParaRPr/>
          </a:p>
        </p:txBody>
      </p:sp>
      <p:pic>
        <p:nvPicPr>
          <p:cNvPr id="138" name="Google Shape;138;p14"/>
          <p:cNvPicPr preferRelativeResize="0"/>
          <p:nvPr/>
        </p:nvPicPr>
        <p:blipFill>
          <a:blip r:embed="rId4">
            <a:alphaModFix/>
          </a:blip>
          <a:stretch>
            <a:fillRect/>
          </a:stretch>
        </p:blipFill>
        <p:spPr>
          <a:xfrm>
            <a:off x="3348075" y="2975700"/>
            <a:ext cx="2447825" cy="19778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pic>
        <p:nvPicPr>
          <p:cNvPr id="143" name="Google Shape;143;p15"/>
          <p:cNvPicPr preferRelativeResize="0"/>
          <p:nvPr/>
        </p:nvPicPr>
        <p:blipFill>
          <a:blip r:embed="rId3">
            <a:alphaModFix/>
          </a:blip>
          <a:stretch>
            <a:fillRect/>
          </a:stretch>
        </p:blipFill>
        <p:spPr>
          <a:xfrm>
            <a:off x="7053300" y="202175"/>
            <a:ext cx="1876699" cy="1450177"/>
          </a:xfrm>
          <a:prstGeom prst="rect">
            <a:avLst/>
          </a:prstGeom>
          <a:noFill/>
          <a:ln>
            <a:noFill/>
          </a:ln>
        </p:spPr>
      </p:pic>
      <p:sp>
        <p:nvSpPr>
          <p:cNvPr id="144" name="Google Shape;144;p15"/>
          <p:cNvSpPr txBox="1"/>
          <p:nvPr>
            <p:ph type="title"/>
          </p:nvPr>
        </p:nvSpPr>
        <p:spPr>
          <a:xfrm>
            <a:off x="819150" y="579563"/>
            <a:ext cx="7505700" cy="6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Roboto Slab"/>
                <a:ea typeface="Roboto Slab"/>
                <a:cs typeface="Roboto Slab"/>
                <a:sym typeface="Roboto Slab"/>
              </a:rPr>
              <a:t>How does it work?</a:t>
            </a:r>
            <a:endParaRPr b="1">
              <a:solidFill>
                <a:schemeClr val="dk2"/>
              </a:solidFill>
              <a:latin typeface="Roboto Slab"/>
              <a:ea typeface="Roboto Slab"/>
              <a:cs typeface="Roboto Slab"/>
              <a:sym typeface="Roboto Slab"/>
            </a:endParaRPr>
          </a:p>
        </p:txBody>
      </p:sp>
      <p:sp>
        <p:nvSpPr>
          <p:cNvPr id="145" name="Google Shape;145;p15"/>
          <p:cNvSpPr txBox="1"/>
          <p:nvPr>
            <p:ph idx="1" type="body"/>
          </p:nvPr>
        </p:nvSpPr>
        <p:spPr>
          <a:xfrm>
            <a:off x="819150" y="1231575"/>
            <a:ext cx="7324200" cy="3416400"/>
          </a:xfrm>
          <a:prstGeom prst="rect">
            <a:avLst/>
          </a:prstGeom>
        </p:spPr>
        <p:txBody>
          <a:bodyPr anchorCtr="0" anchor="t" bIns="91425" lIns="91425" spcFirstLastPara="1" rIns="91425" wrap="square" tIns="91425">
            <a:noAutofit/>
          </a:bodyPr>
          <a:lstStyle/>
          <a:p>
            <a:pPr indent="-304800" lvl="0" marL="457200" rtl="0" algn="l">
              <a:lnSpc>
                <a:spcPct val="150000"/>
              </a:lnSpc>
              <a:spcBef>
                <a:spcPts val="0"/>
              </a:spcBef>
              <a:spcAft>
                <a:spcPts val="0"/>
              </a:spcAft>
              <a:buClr>
                <a:srgbClr val="000000"/>
              </a:buClr>
              <a:buSzPts val="1200"/>
              <a:buFont typeface="Merriweather"/>
              <a:buChar char="●"/>
            </a:pPr>
            <a:r>
              <a:rPr lang="en" sz="1200">
                <a:solidFill>
                  <a:srgbClr val="000000"/>
                </a:solidFill>
                <a:latin typeface="Merriweather"/>
                <a:ea typeface="Merriweather"/>
                <a:cs typeface="Merriweather"/>
                <a:sym typeface="Merriweather"/>
              </a:rPr>
              <a:t>Businesses or advertisers pay to display advertisements, services, product listings, and videos to users within the Google ad network.</a:t>
            </a:r>
            <a:endParaRPr sz="1200">
              <a:solidFill>
                <a:srgbClr val="000000"/>
              </a:solidFill>
              <a:latin typeface="Merriweather"/>
              <a:ea typeface="Merriweather"/>
              <a:cs typeface="Merriweather"/>
              <a:sym typeface="Merriweather"/>
            </a:endParaRPr>
          </a:p>
          <a:p>
            <a:pPr indent="-304800" lvl="0" marL="457200" rtl="0" algn="l">
              <a:lnSpc>
                <a:spcPct val="150000"/>
              </a:lnSpc>
              <a:spcBef>
                <a:spcPts val="0"/>
              </a:spcBef>
              <a:spcAft>
                <a:spcPts val="0"/>
              </a:spcAft>
              <a:buClr>
                <a:srgbClr val="000000"/>
              </a:buClr>
              <a:buSzPts val="1200"/>
              <a:buFont typeface="Merriweather"/>
              <a:buChar char="●"/>
            </a:pPr>
            <a:r>
              <a:rPr lang="en" sz="1200">
                <a:solidFill>
                  <a:srgbClr val="000000"/>
                </a:solidFill>
                <a:latin typeface="Merriweather"/>
                <a:ea typeface="Merriweather"/>
                <a:cs typeface="Merriweather"/>
                <a:sym typeface="Merriweather"/>
              </a:rPr>
              <a:t>Services are available through a PPC (pay-per-click) pricing model.</a:t>
            </a:r>
            <a:endParaRPr sz="1200">
              <a:solidFill>
                <a:srgbClr val="000000"/>
              </a:solidFill>
              <a:latin typeface="Merriweather"/>
              <a:ea typeface="Merriweather"/>
              <a:cs typeface="Merriweather"/>
              <a:sym typeface="Merriweather"/>
            </a:endParaRPr>
          </a:p>
          <a:p>
            <a:pPr indent="-304800" lvl="0" marL="457200" rtl="0" algn="l">
              <a:lnSpc>
                <a:spcPct val="150000"/>
              </a:lnSpc>
              <a:spcBef>
                <a:spcPts val="0"/>
              </a:spcBef>
              <a:spcAft>
                <a:spcPts val="0"/>
              </a:spcAft>
              <a:buClr>
                <a:srgbClr val="000000"/>
              </a:buClr>
              <a:buSzPts val="1200"/>
              <a:buFont typeface="Merriweather"/>
              <a:buChar char="●"/>
            </a:pPr>
            <a:r>
              <a:rPr lang="en" sz="1200">
                <a:solidFill>
                  <a:srgbClr val="000000"/>
                </a:solidFill>
                <a:latin typeface="Merriweather"/>
                <a:ea typeface="Merriweather"/>
                <a:cs typeface="Merriweather"/>
                <a:sym typeface="Merriweather"/>
              </a:rPr>
              <a:t>Companies choose keywords for their business based on what searchers would look for on Google. Then, they create and advertisement that will appear on SERPs (Search Engine Results Pages) based on those keywords.</a:t>
            </a:r>
            <a:endParaRPr sz="1200">
              <a:solidFill>
                <a:srgbClr val="000000"/>
              </a:solidFill>
              <a:latin typeface="Merriweather"/>
              <a:ea typeface="Merriweather"/>
              <a:cs typeface="Merriweather"/>
              <a:sym typeface="Merriweather"/>
            </a:endParaRPr>
          </a:p>
          <a:p>
            <a:pPr indent="-304800" lvl="0" marL="457200" rtl="0" algn="l">
              <a:lnSpc>
                <a:spcPct val="150000"/>
              </a:lnSpc>
              <a:spcBef>
                <a:spcPts val="0"/>
              </a:spcBef>
              <a:spcAft>
                <a:spcPts val="0"/>
              </a:spcAft>
              <a:buClr>
                <a:srgbClr val="000000"/>
              </a:buClr>
              <a:buSzPts val="1200"/>
              <a:buFont typeface="Merriweather"/>
              <a:buChar char="●"/>
            </a:pPr>
            <a:r>
              <a:rPr lang="en" sz="1200">
                <a:solidFill>
                  <a:srgbClr val="000000"/>
                </a:solidFill>
                <a:latin typeface="Merriweather"/>
                <a:ea typeface="Merriweather"/>
                <a:cs typeface="Merriweather"/>
                <a:sym typeface="Merriweather"/>
              </a:rPr>
              <a:t>Companies can place bids on keywords to ensure that they get the ad space on SERPs.</a:t>
            </a:r>
            <a:endParaRPr sz="1500">
              <a:solidFill>
                <a:srgbClr val="000000"/>
              </a:solidFill>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pic>
        <p:nvPicPr>
          <p:cNvPr id="150" name="Google Shape;150;p16"/>
          <p:cNvPicPr preferRelativeResize="0"/>
          <p:nvPr/>
        </p:nvPicPr>
        <p:blipFill>
          <a:blip r:embed="rId3">
            <a:alphaModFix/>
          </a:blip>
          <a:stretch>
            <a:fillRect/>
          </a:stretch>
        </p:blipFill>
        <p:spPr>
          <a:xfrm>
            <a:off x="7053300" y="202175"/>
            <a:ext cx="1876699" cy="1450177"/>
          </a:xfrm>
          <a:prstGeom prst="rect">
            <a:avLst/>
          </a:prstGeom>
          <a:noFill/>
          <a:ln>
            <a:noFill/>
          </a:ln>
        </p:spPr>
      </p:pic>
      <p:sp>
        <p:nvSpPr>
          <p:cNvPr id="151" name="Google Shape;151;p16"/>
          <p:cNvSpPr txBox="1"/>
          <p:nvPr>
            <p:ph type="title"/>
          </p:nvPr>
        </p:nvSpPr>
        <p:spPr>
          <a:xfrm>
            <a:off x="819150" y="585113"/>
            <a:ext cx="7505700" cy="68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Roboto Slab"/>
                <a:ea typeface="Roboto Slab"/>
                <a:cs typeface="Roboto Slab"/>
                <a:sym typeface="Roboto Slab"/>
              </a:rPr>
              <a:t>Why do I need it?</a:t>
            </a:r>
            <a:endParaRPr b="1">
              <a:solidFill>
                <a:schemeClr val="dk2"/>
              </a:solidFill>
              <a:latin typeface="Roboto Slab"/>
              <a:ea typeface="Roboto Slab"/>
              <a:cs typeface="Roboto Slab"/>
              <a:sym typeface="Roboto Slab"/>
            </a:endParaRPr>
          </a:p>
        </p:txBody>
      </p:sp>
      <p:sp>
        <p:nvSpPr>
          <p:cNvPr id="152" name="Google Shape;152;p16"/>
          <p:cNvSpPr txBox="1"/>
          <p:nvPr>
            <p:ph idx="1" type="body"/>
          </p:nvPr>
        </p:nvSpPr>
        <p:spPr>
          <a:xfrm>
            <a:off x="819150" y="1278750"/>
            <a:ext cx="7324200" cy="3416400"/>
          </a:xfrm>
          <a:prstGeom prst="rect">
            <a:avLst/>
          </a:prstGeom>
        </p:spPr>
        <p:txBody>
          <a:bodyPr anchorCtr="0" anchor="t" bIns="91425" lIns="91425" spcFirstLastPara="1" rIns="91425" wrap="square" tIns="91425">
            <a:noAutofit/>
          </a:bodyPr>
          <a:lstStyle/>
          <a:p>
            <a:pPr indent="-311150" lvl="0" marL="457200" rtl="0" algn="l">
              <a:lnSpc>
                <a:spcPct val="150000"/>
              </a:lnSpc>
              <a:spcBef>
                <a:spcPts val="0"/>
              </a:spcBef>
              <a:spcAft>
                <a:spcPts val="0"/>
              </a:spcAft>
              <a:buClr>
                <a:srgbClr val="000000"/>
              </a:buClr>
              <a:buSzPts val="1300"/>
              <a:buFont typeface="Merriweather"/>
              <a:buChar char="●"/>
            </a:pPr>
            <a:r>
              <a:rPr lang="en">
                <a:solidFill>
                  <a:srgbClr val="000000"/>
                </a:solidFill>
                <a:latin typeface="Merriweather"/>
                <a:ea typeface="Merriweather"/>
                <a:cs typeface="Merriweather"/>
                <a:sym typeface="Merriweather"/>
              </a:rPr>
              <a:t>Measurability</a:t>
            </a:r>
            <a:endParaRPr>
              <a:solidFill>
                <a:srgbClr val="000000"/>
              </a:solidFill>
              <a:latin typeface="Merriweather"/>
              <a:ea typeface="Merriweather"/>
              <a:cs typeface="Merriweather"/>
              <a:sym typeface="Merriweather"/>
            </a:endParaRPr>
          </a:p>
          <a:p>
            <a:pPr indent="-311150" lvl="1" marL="914400" rtl="0" algn="l">
              <a:lnSpc>
                <a:spcPct val="150000"/>
              </a:lnSpc>
              <a:spcBef>
                <a:spcPts val="0"/>
              </a:spcBef>
              <a:spcAft>
                <a:spcPts val="0"/>
              </a:spcAft>
              <a:buClr>
                <a:srgbClr val="000000"/>
              </a:buClr>
              <a:buSzPts val="1300"/>
              <a:buFont typeface="Merriweather"/>
              <a:buChar char="○"/>
            </a:pPr>
            <a:r>
              <a:rPr lang="en" sz="1200">
                <a:solidFill>
                  <a:srgbClr val="000000"/>
                </a:solidFill>
                <a:latin typeface="Merriweather"/>
                <a:ea typeface="Merriweather"/>
                <a:cs typeface="Merriweather"/>
                <a:sym typeface="Merriweather"/>
              </a:rPr>
              <a:t>Google Ads ranks is one of the most measurable online channels, providing PPC metrics and several other statistics that allow you to determine whether or not you are wasting your money or seeing an increase on ROI.</a:t>
            </a:r>
            <a:endParaRPr sz="1200">
              <a:solidFill>
                <a:srgbClr val="000000"/>
              </a:solidFill>
              <a:latin typeface="Merriweather"/>
              <a:ea typeface="Merriweather"/>
              <a:cs typeface="Merriweather"/>
              <a:sym typeface="Merriweather"/>
            </a:endParaRPr>
          </a:p>
          <a:p>
            <a:pPr indent="-311150" lvl="0" marL="457200" rtl="0" algn="l">
              <a:lnSpc>
                <a:spcPct val="150000"/>
              </a:lnSpc>
              <a:spcBef>
                <a:spcPts val="0"/>
              </a:spcBef>
              <a:spcAft>
                <a:spcPts val="0"/>
              </a:spcAft>
              <a:buClr>
                <a:srgbClr val="000000"/>
              </a:buClr>
              <a:buSzPts val="1300"/>
              <a:buFont typeface="Merriweather"/>
              <a:buChar char="●"/>
            </a:pPr>
            <a:r>
              <a:rPr lang="en">
                <a:solidFill>
                  <a:srgbClr val="000000"/>
                </a:solidFill>
                <a:latin typeface="Merriweather"/>
                <a:ea typeface="Merriweather"/>
                <a:cs typeface="Merriweather"/>
                <a:sym typeface="Merriweather"/>
              </a:rPr>
              <a:t>Narrower Audience</a:t>
            </a:r>
            <a:endParaRPr>
              <a:solidFill>
                <a:srgbClr val="000000"/>
              </a:solidFill>
              <a:latin typeface="Merriweather"/>
              <a:ea typeface="Merriweather"/>
              <a:cs typeface="Merriweather"/>
              <a:sym typeface="Merriweather"/>
            </a:endParaRPr>
          </a:p>
          <a:p>
            <a:pPr indent="-311150" lvl="1" marL="914400" rtl="0" algn="l">
              <a:lnSpc>
                <a:spcPct val="150000"/>
              </a:lnSpc>
              <a:spcBef>
                <a:spcPts val="0"/>
              </a:spcBef>
              <a:spcAft>
                <a:spcPts val="0"/>
              </a:spcAft>
              <a:buClr>
                <a:srgbClr val="000000"/>
              </a:buClr>
              <a:buSzPts val="1300"/>
              <a:buFont typeface="Merriweather"/>
              <a:buChar char="○"/>
            </a:pPr>
            <a:r>
              <a:rPr lang="en" sz="1200">
                <a:solidFill>
                  <a:srgbClr val="000000"/>
                </a:solidFill>
                <a:latin typeface="Merriweather"/>
                <a:ea typeface="Merriweather"/>
                <a:cs typeface="Merriweather"/>
                <a:sym typeface="Merriweather"/>
              </a:rPr>
              <a:t>Similar to geofencing, Google Ads allows you to narrow down the audience who sees your ads based on location, device type, language, time of day, and so much more.</a:t>
            </a:r>
            <a:endParaRPr sz="1200">
              <a:solidFill>
                <a:srgbClr val="000000"/>
              </a:solidFill>
              <a:latin typeface="Merriweather"/>
              <a:ea typeface="Merriweather"/>
              <a:cs typeface="Merriweather"/>
              <a:sym typeface="Merriweather"/>
            </a:endParaRPr>
          </a:p>
          <a:p>
            <a:pPr indent="-311150" lvl="0" marL="457200" rtl="0" algn="l">
              <a:lnSpc>
                <a:spcPct val="150000"/>
              </a:lnSpc>
              <a:spcBef>
                <a:spcPts val="0"/>
              </a:spcBef>
              <a:spcAft>
                <a:spcPts val="0"/>
              </a:spcAft>
              <a:buClr>
                <a:srgbClr val="000000"/>
              </a:buClr>
              <a:buSzPts val="1300"/>
              <a:buFont typeface="Merriweather"/>
              <a:buChar char="●"/>
            </a:pPr>
            <a:r>
              <a:rPr lang="en">
                <a:solidFill>
                  <a:srgbClr val="000000"/>
                </a:solidFill>
                <a:latin typeface="Merriweather"/>
                <a:ea typeface="Merriweather"/>
                <a:cs typeface="Merriweather"/>
                <a:sym typeface="Merriweather"/>
              </a:rPr>
              <a:t>Additional Access</a:t>
            </a:r>
            <a:endParaRPr>
              <a:solidFill>
                <a:srgbClr val="000000"/>
              </a:solidFill>
              <a:latin typeface="Merriweather"/>
              <a:ea typeface="Merriweather"/>
              <a:cs typeface="Merriweather"/>
              <a:sym typeface="Merriweather"/>
            </a:endParaRPr>
          </a:p>
          <a:p>
            <a:pPr indent="-311150" lvl="1" marL="914400" rtl="0" algn="l">
              <a:lnSpc>
                <a:spcPct val="150000"/>
              </a:lnSpc>
              <a:spcBef>
                <a:spcPts val="0"/>
              </a:spcBef>
              <a:spcAft>
                <a:spcPts val="0"/>
              </a:spcAft>
              <a:buClr>
                <a:srgbClr val="000000"/>
              </a:buClr>
              <a:buSzPts val="1300"/>
              <a:buFont typeface="Merriweather"/>
              <a:buChar char="○"/>
            </a:pPr>
            <a:r>
              <a:rPr lang="en" sz="1200">
                <a:solidFill>
                  <a:srgbClr val="000000"/>
                </a:solidFill>
                <a:latin typeface="Merriweather"/>
                <a:ea typeface="Merriweather"/>
                <a:cs typeface="Merriweather"/>
                <a:sym typeface="Merriweather"/>
              </a:rPr>
              <a:t>Because Google has so many partner sites, like Youtube and Gmail, your business can be accessed by a multitude of non-search users.</a:t>
            </a:r>
            <a:endParaRPr sz="1200">
              <a:solidFill>
                <a:srgbClr val="000000"/>
              </a:solidFill>
              <a:latin typeface="Merriweather"/>
              <a:ea typeface="Merriweather"/>
              <a:cs typeface="Merriweather"/>
              <a:sym typeface="Merriweather"/>
            </a:endParaRPr>
          </a:p>
          <a:p>
            <a:pPr indent="0" lvl="0" marL="457200" rtl="0" algn="l">
              <a:lnSpc>
                <a:spcPct val="150000"/>
              </a:lnSpc>
              <a:spcBef>
                <a:spcPts val="0"/>
              </a:spcBef>
              <a:spcAft>
                <a:spcPts val="0"/>
              </a:spcAft>
              <a:buNone/>
            </a:pPr>
            <a:r>
              <a:t/>
            </a:r>
            <a:endParaRPr sz="1200">
              <a:solidFill>
                <a:srgbClr val="000000"/>
              </a:solidFill>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pic>
        <p:nvPicPr>
          <p:cNvPr id="157" name="Google Shape;157;p17"/>
          <p:cNvPicPr preferRelativeResize="0"/>
          <p:nvPr/>
        </p:nvPicPr>
        <p:blipFill>
          <a:blip r:embed="rId3">
            <a:alphaModFix/>
          </a:blip>
          <a:stretch>
            <a:fillRect/>
          </a:stretch>
        </p:blipFill>
        <p:spPr>
          <a:xfrm>
            <a:off x="7053300" y="202175"/>
            <a:ext cx="1876699" cy="1450177"/>
          </a:xfrm>
          <a:prstGeom prst="rect">
            <a:avLst/>
          </a:prstGeom>
          <a:noFill/>
          <a:ln>
            <a:noFill/>
          </a:ln>
        </p:spPr>
      </p:pic>
      <p:sp>
        <p:nvSpPr>
          <p:cNvPr id="158" name="Google Shape;158;p17"/>
          <p:cNvSpPr txBox="1"/>
          <p:nvPr>
            <p:ph type="title"/>
          </p:nvPr>
        </p:nvSpPr>
        <p:spPr>
          <a:xfrm>
            <a:off x="858475" y="6338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latin typeface="Roboto Slab"/>
                <a:ea typeface="Roboto Slab"/>
                <a:cs typeface="Roboto Slab"/>
                <a:sym typeface="Roboto Slab"/>
              </a:rPr>
              <a:t>Any questions?</a:t>
            </a:r>
            <a:endParaRPr b="1">
              <a:solidFill>
                <a:schemeClr val="dk2"/>
              </a:solidFill>
              <a:latin typeface="Roboto Slab"/>
              <a:ea typeface="Roboto Slab"/>
              <a:cs typeface="Roboto Slab"/>
              <a:sym typeface="Roboto Slab"/>
            </a:endParaRPr>
          </a:p>
        </p:txBody>
      </p:sp>
      <p:sp>
        <p:nvSpPr>
          <p:cNvPr id="159" name="Google Shape;159;p17"/>
          <p:cNvSpPr txBox="1"/>
          <p:nvPr>
            <p:ph idx="1" type="body"/>
          </p:nvPr>
        </p:nvSpPr>
        <p:spPr>
          <a:xfrm>
            <a:off x="819150" y="1318075"/>
            <a:ext cx="7324200" cy="34164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a:solidFill>
                  <a:srgbClr val="000000"/>
                </a:solidFill>
                <a:latin typeface="Merriweather"/>
                <a:ea typeface="Merriweather"/>
                <a:cs typeface="Merriweather"/>
                <a:sym typeface="Merriweather"/>
              </a:rPr>
              <a:t>Feel free to contact us with any questions about Google Ads, how it works, and how it can benefit your company.  You can reach us by phone at </a:t>
            </a:r>
            <a:r>
              <a:rPr b="1" lang="en">
                <a:latin typeface="Roboto Slab"/>
                <a:ea typeface="Roboto Slab"/>
                <a:cs typeface="Roboto Slab"/>
                <a:sym typeface="Roboto Slab"/>
              </a:rPr>
              <a:t>860-358-0041</a:t>
            </a:r>
            <a:r>
              <a:rPr lang="en">
                <a:solidFill>
                  <a:srgbClr val="000000"/>
                </a:solidFill>
                <a:latin typeface="Merriweather"/>
                <a:ea typeface="Merriweather"/>
                <a:cs typeface="Merriweather"/>
                <a:sym typeface="Merriweather"/>
              </a:rPr>
              <a:t>, or by email at </a:t>
            </a:r>
            <a:r>
              <a:rPr b="1" lang="en">
                <a:latin typeface="Roboto Slab"/>
                <a:ea typeface="Roboto Slab"/>
                <a:cs typeface="Roboto Slab"/>
                <a:sym typeface="Roboto Slab"/>
              </a:rPr>
              <a:t>info@carusodigital.edu</a:t>
            </a:r>
            <a:r>
              <a:rPr lang="en">
                <a:solidFill>
                  <a:srgbClr val="000000"/>
                </a:solidFill>
                <a:latin typeface="Merriweather"/>
                <a:ea typeface="Merriweather"/>
                <a:cs typeface="Merriweather"/>
                <a:sym typeface="Merriweather"/>
              </a:rPr>
              <a:t>.</a:t>
            </a:r>
            <a:endParaRPr sz="1200">
              <a:solidFill>
                <a:srgbClr val="000000"/>
              </a:solidFill>
              <a:latin typeface="Merriweather"/>
              <a:ea typeface="Merriweather"/>
              <a:cs typeface="Merriweather"/>
              <a:sym typeface="Merriweather"/>
            </a:endParaRPr>
          </a:p>
          <a:p>
            <a:pPr indent="0" lvl="0" marL="457200" rtl="0" algn="l">
              <a:lnSpc>
                <a:spcPct val="150000"/>
              </a:lnSpc>
              <a:spcBef>
                <a:spcPts val="0"/>
              </a:spcBef>
              <a:spcAft>
                <a:spcPts val="0"/>
              </a:spcAft>
              <a:buNone/>
            </a:pPr>
            <a:r>
              <a:t/>
            </a:r>
            <a:endParaRPr sz="1200">
              <a:solidFill>
                <a:srgbClr val="000000"/>
              </a:solidFill>
              <a:latin typeface="Merriweather"/>
              <a:ea typeface="Merriweather"/>
              <a:cs typeface="Merriweather"/>
              <a:sym typeface="Merriweather"/>
            </a:endParaRPr>
          </a:p>
        </p:txBody>
      </p:sp>
      <p:pic>
        <p:nvPicPr>
          <p:cNvPr id="160" name="Google Shape;160;p17"/>
          <p:cNvPicPr preferRelativeResize="0"/>
          <p:nvPr/>
        </p:nvPicPr>
        <p:blipFill>
          <a:blip r:embed="rId4">
            <a:alphaModFix/>
          </a:blip>
          <a:stretch>
            <a:fillRect/>
          </a:stretch>
        </p:blipFill>
        <p:spPr>
          <a:xfrm>
            <a:off x="2887775" y="2571750"/>
            <a:ext cx="3447076" cy="2344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8"/>
          <p:cNvSpPr txBox="1"/>
          <p:nvPr>
            <p:ph type="ctrTitle"/>
          </p:nvPr>
        </p:nvSpPr>
        <p:spPr>
          <a:xfrm>
            <a:off x="2090700" y="1189575"/>
            <a:ext cx="4962600" cy="1282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sz="2400">
              <a:solidFill>
                <a:srgbClr val="999999"/>
              </a:solidFill>
              <a:latin typeface="Nunito"/>
              <a:ea typeface="Nunito"/>
              <a:cs typeface="Nunito"/>
              <a:sym typeface="Nunito"/>
            </a:endParaRPr>
          </a:p>
          <a:p>
            <a:pPr indent="0" lvl="0" marL="0" rtl="0" algn="ctr">
              <a:spcBef>
                <a:spcPts val="0"/>
              </a:spcBef>
              <a:spcAft>
                <a:spcPts val="0"/>
              </a:spcAft>
              <a:buNone/>
            </a:pPr>
            <a:r>
              <a:rPr lang="en" sz="4600">
                <a:solidFill>
                  <a:schemeClr val="dk2"/>
                </a:solidFill>
                <a:latin typeface="Roboto Slab Regular"/>
                <a:ea typeface="Roboto Slab Regular"/>
                <a:cs typeface="Roboto Slab Regular"/>
                <a:sym typeface="Roboto Slab Regular"/>
              </a:rPr>
              <a:t>Thank you!</a:t>
            </a:r>
            <a:endParaRPr sz="4600">
              <a:solidFill>
                <a:schemeClr val="dk2"/>
              </a:solidFill>
              <a:latin typeface="Roboto Slab Regular"/>
              <a:ea typeface="Roboto Slab Regular"/>
              <a:cs typeface="Roboto Slab Regular"/>
              <a:sym typeface="Roboto Slab Regular"/>
            </a:endParaRPr>
          </a:p>
        </p:txBody>
      </p:sp>
      <p:pic>
        <p:nvPicPr>
          <p:cNvPr id="166" name="Google Shape;166;p18"/>
          <p:cNvPicPr preferRelativeResize="0"/>
          <p:nvPr/>
        </p:nvPicPr>
        <p:blipFill>
          <a:blip r:embed="rId3">
            <a:alphaModFix/>
          </a:blip>
          <a:stretch>
            <a:fillRect/>
          </a:stretch>
        </p:blipFill>
        <p:spPr>
          <a:xfrm>
            <a:off x="3930750" y="2472075"/>
            <a:ext cx="1282500" cy="1282500"/>
          </a:xfrm>
          <a:prstGeom prst="rect">
            <a:avLst/>
          </a:prstGeom>
          <a:noFill/>
          <a:ln>
            <a:noFill/>
          </a:ln>
        </p:spPr>
      </p:pic>
      <p:pic>
        <p:nvPicPr>
          <p:cNvPr id="167" name="Google Shape;167;p18"/>
          <p:cNvPicPr preferRelativeResize="0"/>
          <p:nvPr/>
        </p:nvPicPr>
        <p:blipFill>
          <a:blip r:embed="rId4">
            <a:alphaModFix/>
          </a:blip>
          <a:stretch>
            <a:fillRect/>
          </a:stretch>
        </p:blipFill>
        <p:spPr>
          <a:xfrm>
            <a:off x="7053300" y="202175"/>
            <a:ext cx="1876699" cy="145017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